
<file path=[Content_Types].xml><?xml version="1.0" encoding="utf-8"?>
<Types xmlns="http://schemas.openxmlformats.org/package/2006/content-types">
  <Override PartName="/ppt/slides/slide3.xml" ContentType="application/vnd.openxmlformats-officedocument.presentationml.slide+xml"/>
  <Override PartName="/docProps/core.xml" ContentType="application/vnd.openxmlformats-package.core-properties+xml"/>
  <Override PartName="/ppt/slideLayouts/slideLayout6.xml" ContentType="application/vnd.openxmlformats-officedocument.presentationml.slideLayout+xml"/>
  <Default Extension="rels" ContentType="application/vnd.openxmlformats-package.relationships+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11.xml" ContentType="application/vnd.openxmlformats-officedocument.presentationml.slideLayout+xml"/>
  <Override PartName="/ppt/slideLayouts/slideLayout3.xml" ContentType="application/vnd.openxmlformats-officedocument.presentationml.slideLayout+xml"/>
  <Default Extension="xml" ContentType="application/xml"/>
  <Override PartName="/ppt/slides/slide2.xml" ContentType="application/vnd.openxmlformats-officedocument.presentationml.slide+xml"/>
  <Override PartName="/docProps/app.xml" ContentType="application/vnd.openxmlformats-officedocument.extended-properties+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slides/slide4.xml" ContentType="application/vnd.openxmlformats-officedocument.presentationml.slide+xml"/>
  <Override PartName="/ppt/viewProps.xml" ContentType="application/vnd.openxmlformats-officedocument.presentationml.viewProps+xml"/>
  <Override PartName="/ppt/slideLayouts/slideLayout7.xml" ContentType="application/vnd.openxmlformats-officedocument.presentationml.slideLayout+xml"/>
  <Override PartName="/ppt/slideLayouts/slideLayout9.xml" ContentType="application/vnd.openxmlformats-officedocument.presentationml.slideLayout+xml"/>
  <Default Extension="jpeg" ContentType="image/jpeg"/>
  <Override PartName="/ppt/presProps.xml" ContentType="application/vnd.openxmlformats-officedocument.presentationml.presProps+xml"/>
  <Override PartName="/ppt/slideLayouts/slideLayout2.xml" ContentType="application/vnd.openxmlformats-officedocument.presentationml.slideLayout+xml"/>
  <Override PartName="/ppt/presentation.xml" ContentType="application/vnd.openxmlformats-officedocument.presentationml.presentation.main+xml"/>
  <Default Extension="bin" ContentType="application/vnd.openxmlformats-officedocument.presentationml.printerSettings"/>
  <Override PartName="/ppt/slides/slide1.xml" ContentType="application/vnd.openxmlformats-officedocument.presentationml.slide+xml"/>
  <Override PartName="/ppt/slideLayouts/slideLayout10.xml" ContentType="application/vnd.openxmlformats-officedocument.presentationml.slideLayout+xml"/>
  <Override PartName="/ppt/slideLayouts/slideLayout4.xml" ContentType="application/vnd.openxmlformats-officedocument.presentationml.slideLayout+xml"/>
  <Override PartName="/ppt/tableStyles.xml" ContentType="application/vnd.openxmlformats-officedocument.presentationml.tableStyles+xml"/>
  <Override PartName="/ppt/theme/theme1.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816" r:id="rId1"/>
  </p:sldMasterIdLst>
  <p:sldIdLst>
    <p:sldId id="258" r:id="rId2"/>
    <p:sldId id="259" r:id="rId3"/>
    <p:sldId id="257" r:id="rId4"/>
    <p:sldId id="256" r:id="rId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p="http://schemas.openxmlformats.org/presentationml/2006/main" xmlns:r="http://schemas.openxmlformats.org/officeDocument/2006/relationships" xmlns:a="http://schemas.openxmlformats.org/drawingml/2006/main" xmlns="">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 uri="{FD5EFAAD-0ECE-453E-9831-46B23BE46B34}">
      <p15:chartTrackingRefBased xmlns:p15="http://schemas.microsoft.com/office/powerpoint/2012/main" xmlns:p="http://schemas.openxmlformats.org/presentationml/2006/main" xmlns:r="http://schemas.openxmlformats.org/officeDocument/2006/relationships" xmlns:a="http://schemas.openxmlformats.org/drawingml/2006/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horzBarState="maximized">
    <p:restoredLeft sz="15000" autoAdjust="0"/>
    <p:restoredTop sz="94660"/>
  </p:normalViewPr>
  <p:slideViewPr>
    <p:cSldViewPr snapToGrid="0" showGuides="1">
      <p:cViewPr varScale="1">
        <p:scale>
          <a:sx n="118" d="100"/>
          <a:sy n="118" d="100"/>
        </p:scale>
        <p:origin x="-632" y="-104"/>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printerSettings" Target="printerSettings/printerSettings1.bin"/><Relationship Id="rId7" Type="http://schemas.openxmlformats.org/officeDocument/2006/relationships/presProps" Target="presProps.xml"/><Relationship Id="rId8" Type="http://schemas.openxmlformats.org/officeDocument/2006/relationships/viewProps" Target="viewProps.xml"/><Relationship Id="rId9" Type="http://schemas.openxmlformats.org/officeDocument/2006/relationships/theme" Target="theme/theme1.xml"/><Relationship Id="rId1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2099A06-6387-47E8-B4EF-9CBA85A379AD}" type="datetimeFigureOut">
              <a:rPr lang="en-US" smtClean="0"/>
              <a:pPr/>
              <a:t>3/13/14</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1A037252-72F3-474F-8582-32D765D3064E}"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2099A06-6387-47E8-B4EF-9CBA85A379AD}" type="datetimeFigureOut">
              <a:rPr lang="en-US" smtClean="0"/>
              <a:pPr/>
              <a:t>3/13/14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D89712-F0DB-44CD-9F47-BD56DDDFEFA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2099A06-6387-47E8-B4EF-9CBA85A379AD}" type="datetimeFigureOut">
              <a:rPr lang="en-US" smtClean="0"/>
              <a:pPr/>
              <a:t>3/13/14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D89712-F0DB-44CD-9F47-BD56DDDFEFA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2099A06-6387-47E8-B4EF-9CBA85A379AD}" type="datetimeFigureOut">
              <a:rPr lang="en-US" smtClean="0"/>
              <a:pPr/>
              <a:t>3/13/14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D89712-F0DB-44CD-9F47-BD56DDDFEFA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02099A06-6387-47E8-B4EF-9CBA85A379AD}" type="datetimeFigureOut">
              <a:rPr lang="en-US" smtClean="0"/>
              <a:pPr/>
              <a:t>3/13/14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D89712-F0DB-44CD-9F47-BD56DDDFEFA5}"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2099A06-6387-47E8-B4EF-9CBA85A379AD}" type="datetimeFigureOut">
              <a:rPr lang="en-US" smtClean="0"/>
              <a:pPr/>
              <a:t>3/13/14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D89712-F0DB-44CD-9F47-BD56DDDFEFA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02099A06-6387-47E8-B4EF-9CBA85A379AD}" type="datetimeFigureOut">
              <a:rPr lang="en-US" smtClean="0"/>
              <a:pPr/>
              <a:t>3/13/14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D89712-F0DB-44CD-9F47-BD56DDDFEFA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2099A06-6387-47E8-B4EF-9CBA85A379AD}" type="datetimeFigureOut">
              <a:rPr lang="en-US" smtClean="0"/>
              <a:pPr/>
              <a:t>3/13/14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D89712-F0DB-44CD-9F47-BD56DDDFEFA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099A06-6387-47E8-B4EF-9CBA85A379AD}" type="datetimeFigureOut">
              <a:rPr lang="en-US" smtClean="0"/>
              <a:pPr/>
              <a:t>3/13/14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D89712-F0DB-44CD-9F47-BD56DDDFEFA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2099A06-6387-47E8-B4EF-9CBA85A379AD}" type="datetimeFigureOut">
              <a:rPr lang="en-US" smtClean="0"/>
              <a:pPr/>
              <a:t>3/13/14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D89712-F0DB-44CD-9F47-BD56DDDFEFA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02099A06-6387-47E8-B4EF-9CBA85A379AD}" type="datetimeFigureOut">
              <a:rPr lang="en-US" smtClean="0"/>
              <a:pPr/>
              <a:t>3/13/14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3FD89712-F0DB-44CD-9F47-BD56DDDFEFA5}"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02099A06-6387-47E8-B4EF-9CBA85A379AD}" type="datetimeFigureOut">
              <a:rPr lang="en-US" smtClean="0"/>
              <a:pPr/>
              <a:t>3/13/14</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3FD89712-F0DB-44CD-9F47-BD56DDDFEFA5}"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eg"/><Relationship Id="rId7" Type="http://schemas.openxmlformats.org/officeDocument/2006/relationships/image" Target="../media/image8.jpeg"/><Relationship Id="rId8" Type="http://schemas.openxmlformats.org/officeDocument/2006/relationships/image" Target="../media/image9.jpeg"/><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 Id="rId7" Type="http://schemas.openxmlformats.org/officeDocument/2006/relationships/image" Target="../media/image14.jpeg"/><Relationship Id="rId1" Type="http://schemas.openxmlformats.org/officeDocument/2006/relationships/slideLayout" Target="../slideLayouts/slideLayout1.xml"/><Relationship Id="rId2"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75572" y="1195462"/>
            <a:ext cx="8592855" cy="4031873"/>
          </a:xfrm>
          <a:prstGeom prst="rect">
            <a:avLst/>
          </a:prstGeom>
        </p:spPr>
        <p:txBody>
          <a:bodyPr wrap="square">
            <a:spAutoFit/>
          </a:bodyPr>
          <a:lstStyle/>
          <a:p>
            <a:pPr algn="ctr"/>
            <a:r>
              <a:rPr lang="en-US" sz="3000" b="1" dirty="0" smtClean="0">
                <a:solidFill>
                  <a:srgbClr val="FFFF00"/>
                </a:solidFill>
                <a:effectLst>
                  <a:glow rad="101600">
                    <a:schemeClr val="tx1">
                      <a:alpha val="40000"/>
                    </a:schemeClr>
                  </a:glow>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VISION STATEMENT</a:t>
            </a:r>
          </a:p>
          <a:p>
            <a:pPr algn="ctr"/>
            <a:endParaRPr lang="en-US" sz="3000" b="1" dirty="0" smtClean="0">
              <a:solidFill>
                <a:schemeClr val="bg1"/>
              </a:solidFill>
              <a:effectLst>
                <a:glow rad="101600">
                  <a:schemeClr val="tx1">
                    <a:alpha val="40000"/>
                  </a:schemeClr>
                </a:glow>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algn="ctr"/>
            <a:r>
              <a:rPr lang="en-US" sz="2800" b="1" dirty="0" smtClean="0">
                <a:solidFill>
                  <a:schemeClr val="bg1"/>
                </a:solidFill>
                <a:effectLst>
                  <a:glow rad="101600">
                    <a:schemeClr val="tx1">
                      <a:alpha val="40000"/>
                    </a:schemeClr>
                  </a:glow>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Transformed </a:t>
            </a:r>
            <a:r>
              <a:rPr lang="en-US" sz="2800" b="1" dirty="0">
                <a:solidFill>
                  <a:schemeClr val="bg1"/>
                </a:solidFill>
                <a:effectLst>
                  <a:glow rad="101600">
                    <a:schemeClr val="tx1">
                      <a:alpha val="40000"/>
                    </a:schemeClr>
                  </a:glow>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lives in model green communities anchored on strong moral values where everyone can have better home and better lives. Creating accessible, safe, green model homes in developing countries, such as the Philippines, liberates people to live better, healthier, and more productive lives</a:t>
            </a:r>
            <a:r>
              <a:rPr lang="en-US" sz="2800" b="1" dirty="0" smtClean="0">
                <a:solidFill>
                  <a:schemeClr val="bg1"/>
                </a:solidFill>
                <a:effectLst>
                  <a:glow rad="101600">
                    <a:schemeClr val="tx1">
                      <a:alpha val="40000"/>
                    </a:schemeClr>
                  </a:glow>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t>
            </a:r>
            <a:endParaRPr lang="en-US" sz="2800" b="1" dirty="0">
              <a:solidFill>
                <a:schemeClr val="bg1"/>
              </a:solidFill>
              <a:effectLst>
                <a:glow rad="101600">
                  <a:schemeClr val="tx1">
                    <a:alpha val="40000"/>
                  </a:schemeClr>
                </a:glow>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7268303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75572" y="694422"/>
            <a:ext cx="8592855" cy="5324535"/>
          </a:xfrm>
          <a:prstGeom prst="rect">
            <a:avLst/>
          </a:prstGeom>
        </p:spPr>
        <p:txBody>
          <a:bodyPr wrap="square">
            <a:spAutoFit/>
          </a:bodyPr>
          <a:lstStyle/>
          <a:p>
            <a:pPr algn="ctr"/>
            <a:r>
              <a:rPr lang="en-US" sz="3000" b="1" dirty="0" smtClean="0">
                <a:solidFill>
                  <a:srgbClr val="FFFF00"/>
                </a:solidFill>
                <a:effectLst>
                  <a:glow rad="101600">
                    <a:schemeClr val="tx1">
                      <a:alpha val="40000"/>
                    </a:schemeClr>
                  </a:glow>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MISSION STATEMENT</a:t>
            </a:r>
          </a:p>
          <a:p>
            <a:pPr algn="ctr"/>
            <a:endParaRPr lang="en-US" sz="3000" b="1" dirty="0">
              <a:solidFill>
                <a:schemeClr val="bg1"/>
              </a:solidFill>
              <a:effectLst>
                <a:glow rad="101600">
                  <a:schemeClr val="tx1">
                    <a:alpha val="40000"/>
                  </a:schemeClr>
                </a:glow>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algn="ctr"/>
            <a:r>
              <a:rPr lang="en-US" sz="2800" b="1" dirty="0">
                <a:solidFill>
                  <a:schemeClr val="bg1"/>
                </a:solidFill>
                <a:effectLst>
                  <a:glow rad="101600">
                    <a:schemeClr val="tx1">
                      <a:alpha val="40000"/>
                    </a:schemeClr>
                  </a:glow>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We are a group of entrepreneurs committed to transforming lives by building master-planned eco-friendly communities infused with a sense of moral, social and family values and responsibility; empowering its residents in the area of stewardship—in education, health and livelihood, in order to give them a sense of destiny. We shall partner with public and private sectors, both local and international, that share the same vision.</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89493283"/>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68580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68580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685800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6858000"/>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6858000"/>
          </a:xfrm>
          <a:prstGeom prst="rect">
            <a:avLst/>
          </a:prstGeom>
        </p:spPr>
      </p:pic>
      <p:sp>
        <p:nvSpPr>
          <p:cNvPr id="4" name="Rectangle 3"/>
          <p:cNvSpPr/>
          <p:nvPr/>
        </p:nvSpPr>
        <p:spPr>
          <a:xfrm>
            <a:off x="228511" y="351444"/>
            <a:ext cx="4429673" cy="1077218"/>
          </a:xfrm>
          <a:prstGeom prst="rect">
            <a:avLst/>
          </a:prstGeom>
        </p:spPr>
        <p:txBody>
          <a:bodyPr wrap="square">
            <a:spAutoFit/>
          </a:bodyPr>
          <a:lstStyle/>
          <a:p>
            <a:r>
              <a:rPr lang="en-US" sz="3200" b="1" cap="all" dirty="0">
                <a:solidFill>
                  <a:schemeClr val="bg1"/>
                </a:solidFill>
                <a:effectLst>
                  <a:glow rad="101600">
                    <a:schemeClr val="tx1">
                      <a:alpha val="40000"/>
                    </a:schemeClr>
                  </a:glow>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Community engagement</a:t>
            </a:r>
            <a:endParaRPr lang="en-US" sz="3200" b="1" dirty="0">
              <a:solidFill>
                <a:schemeClr val="bg1"/>
              </a:solidFill>
              <a:effectLst>
                <a:glow rad="101600">
                  <a:schemeClr val="tx1">
                    <a:alpha val="40000"/>
                  </a:schemeClr>
                </a:glow>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9794433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9"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up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9"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upLeft)">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9"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strips(upLeft)">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9"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strips(upLeft)">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9"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strips(upLeft)">
                                      <p:cBhvr>
                                        <p:cTn id="27" dur="1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9"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strips(upLeft)">
                                      <p:cBhvr>
                                        <p:cTn id="3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a:blip r:embed="rId2"/>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071" y="0"/>
            <a:ext cx="9141858" cy="685800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071" y="0"/>
            <a:ext cx="9141858" cy="68580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071" y="0"/>
            <a:ext cx="9141858" cy="68580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071" y="0"/>
            <a:ext cx="9141858" cy="685800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071" y="0"/>
            <a:ext cx="9141858" cy="6858000"/>
          </a:xfrm>
          <a:prstGeom prst="rect">
            <a:avLst/>
          </a:prstGeom>
        </p:spPr>
      </p:pic>
      <p:sp>
        <p:nvSpPr>
          <p:cNvPr id="4" name="Rectangle 3"/>
          <p:cNvSpPr/>
          <p:nvPr/>
        </p:nvSpPr>
        <p:spPr>
          <a:xfrm>
            <a:off x="152488" y="5509260"/>
            <a:ext cx="4429673" cy="1015663"/>
          </a:xfrm>
          <a:prstGeom prst="rect">
            <a:avLst/>
          </a:prstGeom>
        </p:spPr>
        <p:txBody>
          <a:bodyPr wrap="square">
            <a:spAutoFit/>
          </a:bodyPr>
          <a:lstStyle/>
          <a:p>
            <a:r>
              <a:rPr lang="en-US" sz="3000" b="1" dirty="0" smtClean="0">
                <a:solidFill>
                  <a:schemeClr val="bg1"/>
                </a:solidFill>
                <a:effectLst>
                  <a:glow rad="101600">
                    <a:schemeClr val="tx1">
                      <a:alpha val="40000"/>
                    </a:schemeClr>
                  </a:glow>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COMMUNITY TRANSFORMATION</a:t>
            </a:r>
            <a:endParaRPr lang="en-US" sz="3000" b="1" dirty="0">
              <a:solidFill>
                <a:schemeClr val="bg1"/>
              </a:solidFill>
              <a:effectLst>
                <a:glow rad="101600">
                  <a:schemeClr val="tx1">
                    <a:alpha val="40000"/>
                  </a:schemeClr>
                </a:glow>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57462959"/>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Left)">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strips(downLeft)">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strips(downLeft)">
                                      <p:cBhvr>
                                        <p:cTn id="22" dur="1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strips(downLeft)">
                                      <p:cBhvr>
                                        <p:cTn id="2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ＭＳ Ｐ明朝"/>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Flow.thmx</Template>
  <TotalTime>214</TotalTime>
  <Words>138</Words>
  <Application>Microsoft Macintosh PowerPoint</Application>
  <PresentationFormat>On-screen Show (4:3)</PresentationFormat>
  <Paragraphs>8</Paragraphs>
  <Slides>4</Slides>
  <Notes>0</Notes>
  <HiddenSlides>0</HiddenSlides>
  <MMClips>0</MMClips>
  <ScaleCrop>false</ScaleCrop>
  <HeadingPairs>
    <vt:vector size="4" baseType="variant">
      <vt:variant>
        <vt:lpstr>Design Template</vt:lpstr>
      </vt:variant>
      <vt:variant>
        <vt:i4>1</vt:i4>
      </vt:variant>
      <vt:variant>
        <vt:lpstr>Slide Titles</vt:lpstr>
      </vt:variant>
      <vt:variant>
        <vt:i4>4</vt:i4>
      </vt:variant>
    </vt:vector>
  </HeadingPairs>
  <TitlesOfParts>
    <vt:vector size="5" baseType="lpstr">
      <vt:lpstr>Flow</vt:lpstr>
      <vt:lpstr>Slide 1</vt:lpstr>
      <vt:lpstr>Slide 2</vt:lpstr>
      <vt:lpstr>Slide 3</vt:lpstr>
      <vt:lpstr>Slide 4</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Paul Patriarca</dc:creator>
  <cp:lastModifiedBy>aland mizell</cp:lastModifiedBy>
  <cp:revision>20</cp:revision>
  <dcterms:created xsi:type="dcterms:W3CDTF">2014-03-13T07:02:10Z</dcterms:created>
  <dcterms:modified xsi:type="dcterms:W3CDTF">2014-03-13T07:06:02Z</dcterms:modified>
</cp:coreProperties>
</file>